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60" r:id="rId2"/>
    <p:sldId id="256" r:id="rId3"/>
    <p:sldId id="257" r:id="rId4"/>
    <p:sldId id="258" r:id="rId5"/>
    <p:sldId id="264" r:id="rId6"/>
    <p:sldId id="263" r:id="rId7"/>
    <p:sldId id="262" r:id="rId8"/>
    <p:sldId id="261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BFF0C"/>
    <a:srgbClr val="FFFA0A"/>
    <a:srgbClr val="FF00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416"/>
    <p:restoredTop sz="94824"/>
  </p:normalViewPr>
  <p:slideViewPr>
    <p:cSldViewPr snapToGrid="0" snapToObjects="1">
      <p:cViewPr>
        <p:scale>
          <a:sx n="110" d="100"/>
          <a:sy n="110" d="100"/>
        </p:scale>
        <p:origin x="408" y="9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55037B-E675-C84B-8304-FD388047606C}" type="datetimeFigureOut">
              <a:rPr lang="en-US" smtClean="0"/>
              <a:t>5/29/18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86ACDF-C1D2-6F46-8C1D-13368B9703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9651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86ACDF-C1D2-6F46-8C1D-13368B97035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5482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76992-AC81-9C4B-8C16-274C6623FED9}" type="datetimeFigureOut">
              <a:rPr lang="en-US" smtClean="0"/>
              <a:t>5/29/18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904A5-AFDC-3940-B58C-DF315FC0DA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6400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76992-AC81-9C4B-8C16-274C6623FED9}" type="datetimeFigureOut">
              <a:rPr lang="en-US" smtClean="0"/>
              <a:t>5/29/18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904A5-AFDC-3940-B58C-DF315FC0DA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9700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76992-AC81-9C4B-8C16-274C6623FED9}" type="datetimeFigureOut">
              <a:rPr lang="en-US" smtClean="0"/>
              <a:t>5/29/18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904A5-AFDC-3940-B58C-DF315FC0DA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9588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76992-AC81-9C4B-8C16-274C6623FED9}" type="datetimeFigureOut">
              <a:rPr lang="en-US" smtClean="0"/>
              <a:t>5/29/18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904A5-AFDC-3940-B58C-DF315FC0DA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2303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76992-AC81-9C4B-8C16-274C6623FED9}" type="datetimeFigureOut">
              <a:rPr lang="en-US" smtClean="0"/>
              <a:t>5/29/18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904A5-AFDC-3940-B58C-DF315FC0DA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2524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76992-AC81-9C4B-8C16-274C6623FED9}" type="datetimeFigureOut">
              <a:rPr lang="en-US" smtClean="0"/>
              <a:t>5/29/18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904A5-AFDC-3940-B58C-DF315FC0DA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78087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76992-AC81-9C4B-8C16-274C6623FED9}" type="datetimeFigureOut">
              <a:rPr lang="en-US" smtClean="0"/>
              <a:t>5/29/18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904A5-AFDC-3940-B58C-DF315FC0DA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8683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76992-AC81-9C4B-8C16-274C6623FED9}" type="datetimeFigureOut">
              <a:rPr lang="en-US" smtClean="0"/>
              <a:t>5/29/18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904A5-AFDC-3940-B58C-DF315FC0DA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5605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76992-AC81-9C4B-8C16-274C6623FED9}" type="datetimeFigureOut">
              <a:rPr lang="en-US" smtClean="0"/>
              <a:t>5/29/18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904A5-AFDC-3940-B58C-DF315FC0DA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745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76992-AC81-9C4B-8C16-274C6623FED9}" type="datetimeFigureOut">
              <a:rPr lang="en-US" smtClean="0"/>
              <a:t>5/29/18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904A5-AFDC-3940-B58C-DF315FC0DA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3800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76992-AC81-9C4B-8C16-274C6623FED9}" type="datetimeFigureOut">
              <a:rPr lang="en-US" smtClean="0"/>
              <a:t>5/29/18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904A5-AFDC-3940-B58C-DF315FC0DA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1285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B76992-AC81-9C4B-8C16-274C6623FED9}" type="datetimeFigureOut">
              <a:rPr lang="en-US" smtClean="0"/>
              <a:t>5/29/18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E904A5-AFDC-3940-B58C-DF315FC0DA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5697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273" y="392668"/>
            <a:ext cx="5486400" cy="6096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 rot="5400000">
            <a:off x="-810905" y="5704671"/>
            <a:ext cx="199888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Paget Michael Creelman </a:t>
            </a:r>
          </a:p>
        </p:txBody>
      </p:sp>
      <p:sp>
        <p:nvSpPr>
          <p:cNvPr id="6" name="Rectangle 5"/>
          <p:cNvSpPr/>
          <p:nvPr/>
        </p:nvSpPr>
        <p:spPr>
          <a:xfrm>
            <a:off x="6367614" y="2001653"/>
            <a:ext cx="5530828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dirty="0" smtClean="0">
                <a:latin typeface="CMU Bright Roman" charset="0"/>
                <a:ea typeface="CMU Bright Roman" charset="0"/>
                <a:cs typeface="CMU Bright Roman" charset="0"/>
              </a:rPr>
              <a:t>For many </a:t>
            </a:r>
            <a:r>
              <a:rPr lang="en-US" altLang="zh-CN" sz="3600" b="1" dirty="0" smtClean="0">
                <a:latin typeface="CMU Bright Roman" charset="0"/>
                <a:ea typeface="CMU Bright Roman" charset="0"/>
                <a:cs typeface="CMU Bright Roman" charset="0"/>
              </a:rPr>
              <a:t>psychiatric symptoms</a:t>
            </a:r>
            <a:r>
              <a:rPr lang="en-US" altLang="zh-CN" sz="3600" dirty="0" smtClean="0">
                <a:latin typeface="CMU Bright Roman" charset="0"/>
                <a:ea typeface="CMU Bright Roman" charset="0"/>
                <a:cs typeface="CMU Bright Roman" charset="0"/>
              </a:rPr>
              <a:t>, </a:t>
            </a:r>
            <a:r>
              <a:rPr lang="en-US" altLang="zh-CN" sz="3600" dirty="0">
                <a:latin typeface="CMU Bright Roman" charset="0"/>
                <a:ea typeface="CMU Bright Roman" charset="0"/>
                <a:cs typeface="CMU Bright Roman" charset="0"/>
              </a:rPr>
              <a:t>there is a mild form </a:t>
            </a:r>
            <a:r>
              <a:rPr lang="en-US" altLang="zh-CN" sz="3600" dirty="0" smtClean="0">
                <a:latin typeface="CMU Bright Roman" charset="0"/>
                <a:ea typeface="CMU Bright Roman" charset="0"/>
                <a:cs typeface="CMU Bright Roman" charset="0"/>
              </a:rPr>
              <a:t>of the same pattern of behavior that </a:t>
            </a:r>
            <a:r>
              <a:rPr lang="en-US" altLang="zh-CN" sz="3600" dirty="0">
                <a:latin typeface="CMU Bright Roman" charset="0"/>
                <a:ea typeface="CMU Bright Roman" charset="0"/>
                <a:cs typeface="CMU Bright Roman" charset="0"/>
              </a:rPr>
              <a:t>serves </a:t>
            </a:r>
            <a:r>
              <a:rPr lang="en-US" altLang="zh-CN" sz="3600" b="1" dirty="0">
                <a:latin typeface="CMU Bright Roman" charset="0"/>
                <a:ea typeface="CMU Bright Roman" charset="0"/>
                <a:cs typeface="CMU Bright Roman" charset="0"/>
              </a:rPr>
              <a:t>adaptive</a:t>
            </a:r>
            <a:r>
              <a:rPr lang="en-US" altLang="zh-CN" sz="3600" dirty="0">
                <a:latin typeface="CMU Bright Roman" charset="0"/>
                <a:ea typeface="CMU Bright Roman" charset="0"/>
                <a:cs typeface="CMU Bright Roman" charset="0"/>
              </a:rPr>
              <a:t> purposes in healthy people. </a:t>
            </a:r>
          </a:p>
        </p:txBody>
      </p:sp>
    </p:spTree>
    <p:extLst>
      <p:ext uri="{BB962C8B-B14F-4D97-AF65-F5344CB8AC3E}">
        <p14:creationId xmlns:p14="http://schemas.microsoft.com/office/powerpoint/2010/main" val="32750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67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897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77007" y="1008991"/>
            <a:ext cx="9963807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.AppleSystemUIFont" charset="-120"/>
              <a:buChar char="&gt;"/>
            </a:pPr>
            <a:r>
              <a:rPr lang="en-US" altLang="zh-CN" sz="4000" dirty="0" smtClean="0">
                <a:solidFill>
                  <a:schemeClr val="bg1"/>
                </a:solidFill>
                <a:latin typeface="CMU Bright Roman" charset="0"/>
                <a:ea typeface="CMU Bright Roman" charset="0"/>
                <a:cs typeface="CMU Bright Roman" charset="0"/>
              </a:rPr>
              <a:t>Do computational quantities have physiological correlates?</a:t>
            </a:r>
          </a:p>
          <a:p>
            <a:pPr marL="571500" indent="-571500">
              <a:buFont typeface=".AppleSystemUIFont" charset="-120"/>
              <a:buChar char="&gt;"/>
            </a:pPr>
            <a:endParaRPr lang="en-US" altLang="zh-CN" sz="4000" dirty="0" smtClean="0">
              <a:solidFill>
                <a:schemeClr val="bg1"/>
              </a:solidFill>
              <a:latin typeface="CMU Bright Roman" charset="0"/>
              <a:ea typeface="CMU Bright Roman" charset="0"/>
              <a:cs typeface="CMU Bright Roman" charset="0"/>
            </a:endParaRPr>
          </a:p>
          <a:p>
            <a:pPr marL="571500" indent="-571500">
              <a:buFont typeface=".AppleSystemUIFont" charset="-120"/>
              <a:buChar char="&gt;"/>
            </a:pPr>
            <a:r>
              <a:rPr lang="en-US" altLang="zh-CN" sz="4000" dirty="0" smtClean="0">
                <a:solidFill>
                  <a:schemeClr val="bg1"/>
                </a:solidFill>
                <a:latin typeface="CMU Bright Roman" charset="0"/>
                <a:ea typeface="CMU Bright Roman" charset="0"/>
                <a:cs typeface="CMU Bright Roman" charset="0"/>
              </a:rPr>
              <a:t>To what degree do </a:t>
            </a:r>
            <a:r>
              <a:rPr lang="en-US" altLang="zh-CN" sz="4000" b="1" dirty="0" smtClean="0">
                <a:solidFill>
                  <a:schemeClr val="bg1"/>
                </a:solidFill>
                <a:latin typeface="CMU Bright Roman" charset="0"/>
                <a:ea typeface="CMU Bright Roman" charset="0"/>
                <a:cs typeface="CMU Bright Roman" charset="0"/>
              </a:rPr>
              <a:t>aversive</a:t>
            </a:r>
            <a:r>
              <a:rPr lang="en-US" altLang="zh-CN" sz="4000" dirty="0" smtClean="0">
                <a:solidFill>
                  <a:schemeClr val="bg1"/>
                </a:solidFill>
                <a:latin typeface="CMU Bright Roman" charset="0"/>
                <a:ea typeface="CMU Bright Roman" charset="0"/>
                <a:cs typeface="CMU Bright Roman" charset="0"/>
              </a:rPr>
              <a:t> vs. </a:t>
            </a:r>
            <a:r>
              <a:rPr lang="en-US" altLang="zh-CN" sz="4000" b="1" dirty="0" smtClean="0">
                <a:solidFill>
                  <a:schemeClr val="bg1"/>
                </a:solidFill>
                <a:latin typeface="CMU Bright Roman" charset="0"/>
                <a:ea typeface="CMU Bright Roman" charset="0"/>
                <a:cs typeface="CMU Bright Roman" charset="0"/>
              </a:rPr>
              <a:t>neutral</a:t>
            </a:r>
            <a:r>
              <a:rPr lang="en-US" altLang="zh-CN" sz="4000" dirty="0" smtClean="0">
                <a:solidFill>
                  <a:schemeClr val="bg1"/>
                </a:solidFill>
                <a:latin typeface="CMU Bright Roman" charset="0"/>
                <a:ea typeface="CMU Bright Roman" charset="0"/>
                <a:cs typeface="CMU Bright Roman" charset="0"/>
              </a:rPr>
              <a:t> stimuli </a:t>
            </a:r>
            <a:r>
              <a:rPr lang="en-US" altLang="zh-CN" sz="4000" b="1" dirty="0" smtClean="0">
                <a:solidFill>
                  <a:schemeClr val="bg1"/>
                </a:solidFill>
                <a:latin typeface="CMU Bright Roman" charset="0"/>
                <a:ea typeface="CMU Bright Roman" charset="0"/>
                <a:cs typeface="CMU Bright Roman" charset="0"/>
              </a:rPr>
              <a:t>bias behavior</a:t>
            </a:r>
            <a:r>
              <a:rPr lang="en-US" altLang="zh-CN" sz="4000" dirty="0" smtClean="0">
                <a:solidFill>
                  <a:schemeClr val="bg1"/>
                </a:solidFill>
                <a:latin typeface="CMU Bright Roman" charset="0"/>
                <a:ea typeface="CMU Bright Roman" charset="0"/>
                <a:cs typeface="CMU Bright Roman" charset="0"/>
              </a:rPr>
              <a:t>?</a:t>
            </a:r>
          </a:p>
          <a:p>
            <a:pPr marL="571500" indent="-571500">
              <a:buFont typeface=".AppleSystemUIFont" charset="-120"/>
              <a:buChar char="&gt;"/>
            </a:pPr>
            <a:endParaRPr lang="en-US" altLang="zh-CN" sz="4000" dirty="0" smtClean="0">
              <a:solidFill>
                <a:schemeClr val="bg1"/>
              </a:solidFill>
              <a:latin typeface="CMU Bright Roman" charset="0"/>
              <a:ea typeface="CMU Bright Roman" charset="0"/>
              <a:cs typeface="CMU Bright Roman" charset="0"/>
            </a:endParaRPr>
          </a:p>
          <a:p>
            <a:pPr marL="571500" indent="-571500">
              <a:buFont typeface=".AppleSystemUIFont" charset="-120"/>
              <a:buChar char="&gt;"/>
            </a:pPr>
            <a:r>
              <a:rPr lang="en-US" altLang="zh-CN" sz="3600" dirty="0" smtClean="0">
                <a:solidFill>
                  <a:schemeClr val="bg1"/>
                </a:solidFill>
                <a:latin typeface="CMU Bright Roman" charset="0"/>
                <a:ea typeface="CMU Bright Roman" charset="0"/>
                <a:cs typeface="CMU Bright Roman" charset="0"/>
              </a:rPr>
              <a:t>… could this </a:t>
            </a:r>
            <a:r>
              <a:rPr lang="en-US" altLang="zh-CN" sz="3600" b="1" dirty="0" smtClean="0">
                <a:solidFill>
                  <a:schemeClr val="bg1"/>
                </a:solidFill>
                <a:latin typeface="CMU Bright Roman" charset="0"/>
                <a:ea typeface="CMU Bright Roman" charset="0"/>
                <a:cs typeface="CMU Bright Roman" charset="0"/>
              </a:rPr>
              <a:t>degree</a:t>
            </a:r>
            <a:r>
              <a:rPr lang="en-US" altLang="zh-CN" sz="3600" dirty="0" smtClean="0">
                <a:solidFill>
                  <a:schemeClr val="bg1"/>
                </a:solidFill>
                <a:latin typeface="CMU Bright Roman" charset="0"/>
                <a:ea typeface="CMU Bright Roman" charset="0"/>
                <a:cs typeface="CMU Bright Roman" charset="0"/>
              </a:rPr>
              <a:t> potentially be used as diagnostic tool in computational psychiatry?</a:t>
            </a:r>
          </a:p>
          <a:p>
            <a:pPr marL="571500" indent="-571500">
              <a:buFont typeface=".AppleSystemUIFont" charset="-120"/>
              <a:buChar char="&gt;"/>
            </a:pPr>
            <a:endParaRPr lang="en-US" altLang="zh-CN" sz="4000" dirty="0" smtClean="0">
              <a:solidFill>
                <a:schemeClr val="bg1"/>
              </a:solidFill>
              <a:latin typeface="CMU Bright Roman" charset="0"/>
              <a:ea typeface="CMU Bright Roman" charset="0"/>
              <a:cs typeface="CMU Bright Roman" charset="0"/>
            </a:endParaRPr>
          </a:p>
          <a:p>
            <a:pPr marL="571500" indent="-571500">
              <a:buFont typeface=".AppleSystemUIFont" charset="-120"/>
              <a:buChar char="&gt;"/>
            </a:pPr>
            <a:endParaRPr lang="en-US" altLang="zh-CN" sz="4000" dirty="0">
              <a:solidFill>
                <a:schemeClr val="bg1"/>
              </a:solidFill>
              <a:latin typeface="CMU Bright Roman" charset="0"/>
              <a:ea typeface="CMU Bright Roman" charset="0"/>
              <a:cs typeface="CMU Bright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3369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4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1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2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4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1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2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3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24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04456" y="2717073"/>
            <a:ext cx="568110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 smtClean="0"/>
              <a:t>[experiment]</a:t>
            </a:r>
            <a:endParaRPr lang="en-US" sz="8000" dirty="0"/>
          </a:p>
        </p:txBody>
      </p:sp>
    </p:spTree>
    <p:extLst>
      <p:ext uri="{BB962C8B-B14F-4D97-AF65-F5344CB8AC3E}">
        <p14:creationId xmlns:p14="http://schemas.microsoft.com/office/powerpoint/2010/main" val="1995731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705394" y="505181"/>
            <a:ext cx="1058655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CMU Sans Serif Medium" charset="0"/>
                <a:ea typeface="CMU Sans Serif Medium" charset="0"/>
                <a:cs typeface="CMU Sans Serif Medium" charset="0"/>
              </a:rPr>
              <a:t>The HGF </a:t>
            </a:r>
            <a:r>
              <a:rPr lang="mr-IN" sz="4400" dirty="0">
                <a:solidFill>
                  <a:schemeClr val="bg1"/>
                </a:solidFill>
                <a:latin typeface="CMU Sans Serif Medium" charset="0"/>
                <a:ea typeface="CMU Sans Serif Medium" charset="0"/>
                <a:cs typeface="CMU Sans Serif Medium" charset="0"/>
              </a:rPr>
              <a:t>–</a:t>
            </a:r>
            <a:r>
              <a:rPr lang="en-US" sz="4400" dirty="0">
                <a:solidFill>
                  <a:schemeClr val="bg1"/>
                </a:solidFill>
                <a:latin typeface="CMU Sans Serif Medium" charset="0"/>
                <a:ea typeface="CMU Sans Serif Medium" charset="0"/>
                <a:cs typeface="CMU Sans Serif Medium" charset="0"/>
              </a:rPr>
              <a:t> A generative model of </a:t>
            </a:r>
            <a:r>
              <a:rPr lang="en-US" sz="4400" b="1" dirty="0">
                <a:solidFill>
                  <a:schemeClr val="bg1"/>
                </a:solidFill>
                <a:latin typeface="CMU Sans Serif Medium" charset="0"/>
                <a:ea typeface="CMU Sans Serif Medium" charset="0"/>
                <a:cs typeface="CMU Sans Serif Medium" charset="0"/>
              </a:rPr>
              <a:t>behavior</a:t>
            </a:r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29" name="Group 28"/>
          <p:cNvGrpSpPr/>
          <p:nvPr/>
        </p:nvGrpSpPr>
        <p:grpSpPr>
          <a:xfrm>
            <a:off x="705395" y="3750747"/>
            <a:ext cx="10586552" cy="2485578"/>
            <a:chOff x="705395" y="3750747"/>
            <a:chExt cx="10586552" cy="2485578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7568"/>
            <a:stretch/>
          </p:blipFill>
          <p:spPr>
            <a:xfrm>
              <a:off x="705395" y="3750747"/>
              <a:ext cx="10586552" cy="2485578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4672179" y="5364520"/>
              <a:ext cx="121219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chemeClr val="bg1"/>
                  </a:solidFill>
                  <a:latin typeface="CMU Serif Roman" charset="0"/>
                  <a:ea typeface="CMU Serif Roman" charset="0"/>
                  <a:cs typeface="CMU Serif Roman" charset="0"/>
                </a:rPr>
                <a:t>sigmoid</a:t>
              </a:r>
              <a:endParaRPr lang="en-US" sz="2400" dirty="0">
                <a:solidFill>
                  <a:schemeClr val="bg1"/>
                </a:solidFill>
                <a:latin typeface="CMU Serif Roman" charset="0"/>
                <a:ea typeface="CMU Serif Roman" charset="0"/>
                <a:cs typeface="CMU Serif Roman" charset="0"/>
              </a:endParaRP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705394" y="2693473"/>
            <a:ext cx="10586552" cy="1489001"/>
            <a:chOff x="705394" y="2693473"/>
            <a:chExt cx="10586552" cy="1489001"/>
          </a:xfrm>
        </p:grpSpPr>
        <p:pic>
          <p:nvPicPr>
            <p:cNvPr id="27" name="Picture 26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265" b="52831"/>
            <a:stretch/>
          </p:blipFill>
          <p:spPr>
            <a:xfrm>
              <a:off x="705394" y="2693473"/>
              <a:ext cx="10586552" cy="1038359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8649727" y="3558966"/>
              <a:ext cx="102463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FFFA0A"/>
                  </a:solidFill>
                  <a:latin typeface="CMU Serif Roman" charset="0"/>
                  <a:ea typeface="CMU Serif Roman" charset="0"/>
                  <a:cs typeface="CMU Serif Roman" charset="0"/>
                </a:rPr>
                <a:t>phasic</a:t>
              </a:r>
              <a:endParaRPr lang="en-US" sz="2400" dirty="0">
                <a:solidFill>
                  <a:srgbClr val="FFFA0A"/>
                </a:solidFill>
                <a:latin typeface="CMU Serif Roman" charset="0"/>
                <a:ea typeface="CMU Serif Roman" charset="0"/>
                <a:cs typeface="CMU Serif Roman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0395002" y="3558966"/>
              <a:ext cx="84991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0BFF0C"/>
                  </a:solidFill>
                  <a:latin typeface="CMU Serif Roman" charset="0"/>
                  <a:ea typeface="CMU Serif Roman" charset="0"/>
                  <a:cs typeface="CMU Serif Roman" charset="0"/>
                </a:rPr>
                <a:t>tonic</a:t>
              </a:r>
              <a:endParaRPr lang="en-US" sz="2400" dirty="0">
                <a:solidFill>
                  <a:srgbClr val="0BFF0C"/>
                </a:solidFill>
                <a:latin typeface="CMU Serif Roman" charset="0"/>
                <a:ea typeface="CMU Serif Roman" charset="0"/>
                <a:cs typeface="CMU Serif Roman" charset="0"/>
              </a:endParaRPr>
            </a:p>
          </p:txBody>
        </p:sp>
        <p:grpSp>
          <p:nvGrpSpPr>
            <p:cNvPr id="21" name="Group 20"/>
            <p:cNvGrpSpPr/>
            <p:nvPr/>
          </p:nvGrpSpPr>
          <p:grpSpPr>
            <a:xfrm>
              <a:off x="5867400" y="3511822"/>
              <a:ext cx="700034" cy="670652"/>
              <a:chOff x="5867400" y="3511822"/>
              <a:chExt cx="700034" cy="670652"/>
            </a:xfrm>
          </p:grpSpPr>
          <p:cxnSp>
            <p:nvCxnSpPr>
              <p:cNvPr id="13" name="Straight Arrow Connector 12"/>
              <p:cNvCxnSpPr/>
              <p:nvPr/>
            </p:nvCxnSpPr>
            <p:spPr>
              <a:xfrm>
                <a:off x="6567434" y="3712917"/>
                <a:ext cx="0" cy="469557"/>
              </a:xfrm>
              <a:prstGeom prst="straightConnector1">
                <a:avLst/>
              </a:prstGeom>
              <a:ln w="34925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>
                <a:off x="5867400" y="3731832"/>
                <a:ext cx="700034" cy="0"/>
              </a:xfrm>
              <a:prstGeom prst="line">
                <a:avLst/>
              </a:prstGeom>
              <a:ln w="349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/>
              <p:nvPr/>
            </p:nvCxnSpPr>
            <p:spPr>
              <a:xfrm>
                <a:off x="5884370" y="3511822"/>
                <a:ext cx="0" cy="210620"/>
              </a:xfrm>
              <a:prstGeom prst="line">
                <a:avLst/>
              </a:prstGeom>
              <a:ln w="349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2" name="Group 31"/>
          <p:cNvGrpSpPr/>
          <p:nvPr/>
        </p:nvGrpSpPr>
        <p:grpSpPr>
          <a:xfrm>
            <a:off x="705393" y="1495780"/>
            <a:ext cx="10586552" cy="1610369"/>
            <a:chOff x="705393" y="1495780"/>
            <a:chExt cx="10586552" cy="1610369"/>
          </a:xfrm>
        </p:grpSpPr>
        <p:grpSp>
          <p:nvGrpSpPr>
            <p:cNvPr id="31" name="Group 30"/>
            <p:cNvGrpSpPr/>
            <p:nvPr/>
          </p:nvGrpSpPr>
          <p:grpSpPr>
            <a:xfrm>
              <a:off x="705393" y="1495780"/>
              <a:ext cx="10586552" cy="1178778"/>
              <a:chOff x="705393" y="1495780"/>
              <a:chExt cx="10586552" cy="1178778"/>
            </a:xfrm>
          </p:grpSpPr>
          <p:pic>
            <p:nvPicPr>
              <p:cNvPr id="28" name="Picture 27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75134"/>
              <a:stretch/>
            </p:blipFill>
            <p:spPr>
              <a:xfrm>
                <a:off x="705393" y="1495780"/>
                <a:ext cx="10586552" cy="1178778"/>
              </a:xfrm>
              <a:prstGeom prst="rect">
                <a:avLst/>
              </a:prstGeom>
            </p:spPr>
          </p:pic>
          <p:sp>
            <p:nvSpPr>
              <p:cNvPr id="7" name="TextBox 6"/>
              <p:cNvSpPr txBox="1"/>
              <p:nvPr/>
            </p:nvSpPr>
            <p:spPr>
              <a:xfrm>
                <a:off x="7854081" y="1972468"/>
                <a:ext cx="296587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>
                    <a:solidFill>
                      <a:srgbClr val="FF0002"/>
                    </a:solidFill>
                    <a:latin typeface="CMU Serif Roman" charset="0"/>
                    <a:ea typeface="CMU Serif Roman" charset="0"/>
                    <a:cs typeface="CMU Serif Roman" charset="0"/>
                  </a:rPr>
                  <a:t>variance of volatility</a:t>
                </a:r>
                <a:endParaRPr lang="en-US" sz="2400" dirty="0">
                  <a:solidFill>
                    <a:srgbClr val="FF0002"/>
                  </a:solidFill>
                  <a:latin typeface="CMU Serif Roman" charset="0"/>
                  <a:ea typeface="CMU Serif Roman" charset="0"/>
                  <a:cs typeface="CMU Serif Roman" charset="0"/>
                </a:endParaRPr>
              </a:p>
            </p:txBody>
          </p:sp>
        </p:grpSp>
        <p:grpSp>
          <p:nvGrpSpPr>
            <p:cNvPr id="26" name="Group 25"/>
            <p:cNvGrpSpPr/>
            <p:nvPr/>
          </p:nvGrpSpPr>
          <p:grpSpPr>
            <a:xfrm>
              <a:off x="4867275" y="2445022"/>
              <a:ext cx="4390022" cy="661127"/>
              <a:chOff x="4867275" y="2445022"/>
              <a:chExt cx="4390022" cy="661127"/>
            </a:xfrm>
          </p:grpSpPr>
          <p:cxnSp>
            <p:nvCxnSpPr>
              <p:cNvPr id="22" name="Straight Arrow Connector 21"/>
              <p:cNvCxnSpPr/>
              <p:nvPr/>
            </p:nvCxnSpPr>
            <p:spPr>
              <a:xfrm>
                <a:off x="9257297" y="2636592"/>
                <a:ext cx="0" cy="469557"/>
              </a:xfrm>
              <a:prstGeom prst="straightConnector1">
                <a:avLst/>
              </a:prstGeom>
              <a:ln w="34925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/>
              <p:cNvCxnSpPr/>
              <p:nvPr/>
            </p:nvCxnSpPr>
            <p:spPr>
              <a:xfrm>
                <a:off x="4867275" y="2655507"/>
                <a:ext cx="4390022" cy="0"/>
              </a:xfrm>
              <a:prstGeom prst="line">
                <a:avLst/>
              </a:prstGeom>
              <a:ln w="349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>
              <a:xfrm>
                <a:off x="4886325" y="2445022"/>
                <a:ext cx="0" cy="210620"/>
              </a:xfrm>
              <a:prstGeom prst="line">
                <a:avLst/>
              </a:prstGeom>
              <a:ln w="349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3" name="TextBox 32"/>
          <p:cNvSpPr txBox="1"/>
          <p:nvPr/>
        </p:nvSpPr>
        <p:spPr>
          <a:xfrm>
            <a:off x="3447192" y="3478870"/>
            <a:ext cx="53399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  <a:latin typeface="CMU Serif Roman" charset="0"/>
                <a:ea typeface="CMU Serif Roman" charset="0"/>
                <a:cs typeface="CMU Serif Roman" charset="0"/>
              </a:rPr>
              <a:t>How can we simulate a </a:t>
            </a:r>
            <a:r>
              <a:rPr lang="en-US" sz="2400" smtClean="0">
                <a:solidFill>
                  <a:schemeClr val="bg1"/>
                </a:solidFill>
                <a:latin typeface="CMU Serif Roman" charset="0"/>
                <a:ea typeface="CMU Serif Roman" charset="0"/>
                <a:cs typeface="CMU Serif Roman" charset="0"/>
              </a:rPr>
              <a:t>binary choice?</a:t>
            </a:r>
            <a:endParaRPr lang="en-US" sz="2400" dirty="0">
              <a:solidFill>
                <a:schemeClr val="bg1"/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0222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3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6444343" y="4038107"/>
            <a:ext cx="4909457" cy="83683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MU Sans Serif Medium" charset="0"/>
                <a:ea typeface="CMU Sans Serif Medium" charset="0"/>
                <a:cs typeface="CMU Sans Serif Medium" charset="0"/>
              </a:rPr>
              <a:t>The HGF </a:t>
            </a:r>
            <a:r>
              <a:rPr lang="mr-IN" dirty="0" smtClean="0">
                <a:latin typeface="CMU Sans Serif Medium" charset="0"/>
                <a:ea typeface="CMU Sans Serif Medium" charset="0"/>
                <a:cs typeface="CMU Sans Serif Medium" charset="0"/>
              </a:rPr>
              <a:t>–</a:t>
            </a:r>
            <a:r>
              <a:rPr lang="en-US" dirty="0" smtClean="0">
                <a:latin typeface="CMU Sans Serif Medium" charset="0"/>
                <a:ea typeface="CMU Sans Serif Medium" charset="0"/>
                <a:cs typeface="CMU Sans Serif Medium" charset="0"/>
              </a:rPr>
              <a:t> A generative model of </a:t>
            </a:r>
            <a:r>
              <a:rPr lang="en-US" b="1" dirty="0" smtClean="0">
                <a:latin typeface="CMU Sans Serif Medium" charset="0"/>
                <a:ea typeface="CMU Sans Serif Medium" charset="0"/>
                <a:cs typeface="CMU Sans Serif Medium" charset="0"/>
              </a:rPr>
              <a:t>behavior</a:t>
            </a:r>
            <a:endParaRPr lang="en-US" b="1" dirty="0">
              <a:latin typeface="CMU Sans Serif Medium" charset="0"/>
              <a:ea typeface="CMU Sans Serif Medium" charset="0"/>
              <a:cs typeface="CMU Sans Serif Medium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5322752" cy="489117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444343" y="2283781"/>
            <a:ext cx="533211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MU Sans Serif Medium" charset="0"/>
                <a:ea typeface="CMU Sans Serif Medium" charset="0"/>
                <a:cs typeface="CMU Sans Serif Medium" charset="0"/>
              </a:rPr>
              <a:t>STIMULUS CATEGORY and TENDENCY to be read in </a:t>
            </a:r>
            <a:r>
              <a:rPr lang="en-US" b="1" dirty="0" smtClean="0">
                <a:latin typeface="CMU Sans Serif Medium" charset="0"/>
                <a:ea typeface="CMU Sans Serif Medium" charset="0"/>
                <a:cs typeface="CMU Sans Serif Medium" charset="0"/>
              </a:rPr>
              <a:t>cue-stimulus-contingency </a:t>
            </a:r>
            <a:r>
              <a:rPr lang="en-US" dirty="0" smtClean="0">
                <a:latin typeface="CMU Sans Serif Medium" charset="0"/>
                <a:ea typeface="CMU Sans Serif Medium" charset="0"/>
                <a:cs typeface="CMU Sans Serif Medium" charset="0"/>
              </a:rPr>
              <a:t>terms:</a:t>
            </a:r>
          </a:p>
          <a:p>
            <a:endParaRPr lang="en-US" dirty="0" smtClean="0">
              <a:latin typeface="CMU Sans Serif Medium" charset="0"/>
              <a:ea typeface="CMU Sans Serif Medium" charset="0"/>
              <a:cs typeface="CMU Sans Serif Medium" charset="0"/>
            </a:endParaRPr>
          </a:p>
          <a:p>
            <a:r>
              <a:rPr lang="en-US" b="1" dirty="0" smtClean="0">
                <a:latin typeface="CMU Sans Serif Medium" charset="0"/>
                <a:ea typeface="CMU Sans Serif Medium" charset="0"/>
                <a:cs typeface="CMU Sans Serif Medium" charset="0"/>
              </a:rPr>
              <a:t>1</a:t>
            </a:r>
            <a:r>
              <a:rPr lang="en-US" dirty="0" smtClean="0">
                <a:latin typeface="CMU Sans Serif Medium" charset="0"/>
                <a:ea typeface="CMU Sans Serif Medium" charset="0"/>
                <a:cs typeface="CMU Sans Serif Medium" charset="0"/>
              </a:rPr>
              <a:t> is defined as square </a:t>
            </a:r>
            <a:r>
              <a:rPr lang="en-US" dirty="0" smtClean="0">
                <a:latin typeface="CMU Sans Serif Medium" charset="0"/>
                <a:ea typeface="CMU Sans Serif Medium" charset="0"/>
                <a:cs typeface="CMU Sans Serif Medium" charset="0"/>
                <a:sym typeface="Wingdings"/>
              </a:rPr>
              <a:t> tone or circle  no tone</a:t>
            </a:r>
          </a:p>
          <a:p>
            <a:r>
              <a:rPr lang="en-US" b="1" dirty="0" smtClean="0">
                <a:latin typeface="CMU Sans Serif Medium" charset="0"/>
                <a:ea typeface="CMU Sans Serif Medium" charset="0"/>
                <a:cs typeface="CMU Sans Serif Medium" charset="0"/>
              </a:rPr>
              <a:t>0</a:t>
            </a:r>
            <a:r>
              <a:rPr lang="en-US" dirty="0" smtClean="0">
                <a:latin typeface="CMU Sans Serif Medium" charset="0"/>
                <a:ea typeface="CMU Sans Serif Medium" charset="0"/>
                <a:cs typeface="CMU Sans Serif Medium" charset="0"/>
              </a:rPr>
              <a:t> </a:t>
            </a:r>
            <a:r>
              <a:rPr lang="en-US" dirty="0">
                <a:latin typeface="CMU Sans Serif Medium" charset="0"/>
                <a:ea typeface="CMU Sans Serif Medium" charset="0"/>
                <a:cs typeface="CMU Sans Serif Medium" charset="0"/>
              </a:rPr>
              <a:t>is defined as square </a:t>
            </a:r>
            <a:r>
              <a:rPr lang="en-US" dirty="0">
                <a:latin typeface="CMU Sans Serif Medium" charset="0"/>
                <a:ea typeface="CMU Sans Serif Medium" charset="0"/>
                <a:cs typeface="CMU Sans Serif Medium" charset="0"/>
                <a:sym typeface="Wingdings"/>
              </a:rPr>
              <a:t> </a:t>
            </a:r>
            <a:r>
              <a:rPr lang="en-US" dirty="0" smtClean="0">
                <a:latin typeface="CMU Sans Serif Medium" charset="0"/>
                <a:ea typeface="CMU Sans Serif Medium" charset="0"/>
                <a:cs typeface="CMU Sans Serif Medium" charset="0"/>
                <a:sym typeface="Wingdings"/>
              </a:rPr>
              <a:t>no tone </a:t>
            </a:r>
            <a:r>
              <a:rPr lang="en-US" dirty="0">
                <a:latin typeface="CMU Sans Serif Medium" charset="0"/>
                <a:ea typeface="CMU Sans Serif Medium" charset="0"/>
                <a:cs typeface="CMU Sans Serif Medium" charset="0"/>
                <a:sym typeface="Wingdings"/>
              </a:rPr>
              <a:t>or circle </a:t>
            </a:r>
            <a:r>
              <a:rPr lang="en-US" dirty="0" smtClean="0">
                <a:latin typeface="CMU Sans Serif Medium" charset="0"/>
                <a:ea typeface="CMU Sans Serif Medium" charset="0"/>
                <a:cs typeface="CMU Sans Serif Medium" charset="0"/>
                <a:sym typeface="Wingdings"/>
              </a:rPr>
              <a:t> </a:t>
            </a:r>
            <a:r>
              <a:rPr lang="en-US" dirty="0">
                <a:latin typeface="CMU Sans Serif Medium" charset="0"/>
                <a:ea typeface="CMU Sans Serif Medium" charset="0"/>
                <a:cs typeface="CMU Sans Serif Medium" charset="0"/>
                <a:sym typeface="Wingdings"/>
              </a:rPr>
              <a:t>tone</a:t>
            </a:r>
          </a:p>
          <a:p>
            <a:endParaRPr lang="en-US" dirty="0">
              <a:latin typeface="CMU Sans Serif Medium" charset="0"/>
              <a:ea typeface="CMU Sans Serif Medium" charset="0"/>
              <a:cs typeface="CMU Sans Serif Medium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444343" y="4136276"/>
            <a:ext cx="479842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CMU Bright Roman" charset="0"/>
                <a:ea typeface="CMU Bright Roman" charset="0"/>
                <a:cs typeface="CMU Bright Roman" charset="0"/>
              </a:rPr>
              <a:t>To what degree do </a:t>
            </a:r>
            <a:r>
              <a:rPr lang="en-US" altLang="zh-CN" b="1" dirty="0">
                <a:solidFill>
                  <a:schemeClr val="bg1"/>
                </a:solidFill>
                <a:latin typeface="CMU Bright Roman" charset="0"/>
                <a:ea typeface="CMU Bright Roman" charset="0"/>
                <a:cs typeface="CMU Bright Roman" charset="0"/>
              </a:rPr>
              <a:t>aversive</a:t>
            </a:r>
            <a:r>
              <a:rPr lang="en-US" altLang="zh-CN" dirty="0">
                <a:solidFill>
                  <a:schemeClr val="bg1"/>
                </a:solidFill>
                <a:latin typeface="CMU Bright Roman" charset="0"/>
                <a:ea typeface="CMU Bright Roman" charset="0"/>
                <a:cs typeface="CMU Bright Roman" charset="0"/>
              </a:rPr>
              <a:t> vs. </a:t>
            </a:r>
            <a:r>
              <a:rPr lang="en-US" altLang="zh-CN" b="1" dirty="0">
                <a:solidFill>
                  <a:schemeClr val="bg1"/>
                </a:solidFill>
                <a:latin typeface="CMU Bright Roman" charset="0"/>
                <a:ea typeface="CMU Bright Roman" charset="0"/>
                <a:cs typeface="CMU Bright Roman" charset="0"/>
              </a:rPr>
              <a:t>neutral</a:t>
            </a:r>
            <a:r>
              <a:rPr lang="en-US" altLang="zh-CN" dirty="0">
                <a:solidFill>
                  <a:schemeClr val="bg1"/>
                </a:solidFill>
                <a:latin typeface="CMU Bright Roman" charset="0"/>
                <a:ea typeface="CMU Bright Roman" charset="0"/>
                <a:cs typeface="CMU Bright Roman" charset="0"/>
              </a:rPr>
              <a:t> stimuli </a:t>
            </a:r>
            <a:r>
              <a:rPr lang="en-US" altLang="zh-CN" b="1" dirty="0">
                <a:solidFill>
                  <a:schemeClr val="bg1"/>
                </a:solidFill>
                <a:latin typeface="CMU Bright Roman" charset="0"/>
                <a:ea typeface="CMU Bright Roman" charset="0"/>
                <a:cs typeface="CMU Bright Roman" charset="0"/>
              </a:rPr>
              <a:t>bias behavior</a:t>
            </a:r>
            <a:r>
              <a:rPr lang="en-US" altLang="zh-CN" dirty="0" smtClean="0">
                <a:solidFill>
                  <a:schemeClr val="bg1"/>
                </a:solidFill>
                <a:latin typeface="CMU Bright Roman" charset="0"/>
                <a:ea typeface="CMU Bright Roman" charset="0"/>
                <a:cs typeface="CMU Bright Roman" charset="0"/>
              </a:rPr>
              <a:t>?</a:t>
            </a:r>
          </a:p>
        </p:txBody>
      </p:sp>
      <p:sp>
        <p:nvSpPr>
          <p:cNvPr id="9" name="Rectangle 8"/>
          <p:cNvSpPr/>
          <p:nvPr/>
        </p:nvSpPr>
        <p:spPr>
          <a:xfrm>
            <a:off x="6390079" y="4973109"/>
            <a:ext cx="501798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zh-CN" dirty="0">
              <a:latin typeface="CMU Bright Roman" charset="0"/>
              <a:ea typeface="CMU Bright Roman" charset="0"/>
              <a:cs typeface="CMU Bright Roman" charset="0"/>
            </a:endParaRPr>
          </a:p>
          <a:p>
            <a:r>
              <a:rPr lang="en-US" altLang="zh-CN" dirty="0">
                <a:latin typeface="CMU Bright Roman" charset="0"/>
                <a:ea typeface="CMU Bright Roman" charset="0"/>
                <a:cs typeface="CMU Bright Roman" charset="0"/>
              </a:rPr>
              <a:t>Fit HGFs for both neutral and aversive blocks for all subjects and compare parameters.</a:t>
            </a:r>
          </a:p>
        </p:txBody>
      </p:sp>
    </p:spTree>
    <p:extLst>
      <p:ext uri="{BB962C8B-B14F-4D97-AF65-F5344CB8AC3E}">
        <p14:creationId xmlns:p14="http://schemas.microsoft.com/office/powerpoint/2010/main" val="1791295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By Paget Michael Creelman - Own work, CC BY-SA 4.0, https://</a:t>
            </a:r>
            <a:r>
              <a:rPr lang="en-US" dirty="0" err="1"/>
              <a:t>commons.wikimedia.org</a:t>
            </a:r>
            <a:r>
              <a:rPr lang="en-US" dirty="0"/>
              <a:t>/w/</a:t>
            </a:r>
            <a:r>
              <a:rPr lang="en-US" dirty="0" err="1"/>
              <a:t>index.php?curid</a:t>
            </a:r>
            <a:r>
              <a:rPr lang="en-US" dirty="0"/>
              <a:t>=67346556</a:t>
            </a:r>
          </a:p>
        </p:txBody>
      </p:sp>
    </p:spTree>
    <p:extLst>
      <p:ext uri="{BB962C8B-B14F-4D97-AF65-F5344CB8AC3E}">
        <p14:creationId xmlns:p14="http://schemas.microsoft.com/office/powerpoint/2010/main" val="16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orbel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2056</TotalTime>
  <Words>172</Words>
  <Application>Microsoft Macintosh PowerPoint</Application>
  <PresentationFormat>Widescreen</PresentationFormat>
  <Paragraphs>25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7" baseType="lpstr">
      <vt:lpstr>.AppleSystemUIFont</vt:lpstr>
      <vt:lpstr>Calibri</vt:lpstr>
      <vt:lpstr>CMU Bright Roman</vt:lpstr>
      <vt:lpstr>CMU Sans Serif Medium</vt:lpstr>
      <vt:lpstr>CMU Serif Roman</vt:lpstr>
      <vt:lpstr>Corbel</vt:lpstr>
      <vt:lpstr>Wingdings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HGF – A generative model of behavior</vt:lpstr>
      <vt:lpstr>References</vt:lpstr>
    </vt:vector>
  </TitlesOfParts>
  <Company/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Moritz Gruber</dc:creator>
  <cp:lastModifiedBy>Moritz Gruber</cp:lastModifiedBy>
  <cp:revision>15</cp:revision>
  <dcterms:created xsi:type="dcterms:W3CDTF">2018-05-26T16:00:02Z</dcterms:created>
  <dcterms:modified xsi:type="dcterms:W3CDTF">2018-05-29T19:27:15Z</dcterms:modified>
</cp:coreProperties>
</file>